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ba Zbierański" initials="KZ" lastIdx="1" clrIdx="0">
    <p:extLst>
      <p:ext uri="{19B8F6BF-5375-455C-9EA6-DF929625EA0E}">
        <p15:presenceInfo xmlns:p15="http://schemas.microsoft.com/office/powerpoint/2012/main" userId="bdc2f90b06aef4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73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9265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0910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63249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7684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2566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0022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4715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1309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181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373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54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445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44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625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00584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76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56E3147-0B4C-45FA-8C75-524688840C0A}" type="datetimeFigureOut">
              <a:rPr lang="pl-PL" smtClean="0"/>
              <a:t>10.04.2022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pl-P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A7C89B92-2FCB-485D-B043-637B4451890B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807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D8AF0-5769-4CB4-81BE-AC78AB3CD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pPr algn="ctr"/>
            <a:r>
              <a:rPr lang="pl-PL" b="1" dirty="0"/>
              <a:t>Higiena i choroby układu nerwowego</a:t>
            </a:r>
          </a:p>
        </p:txBody>
      </p:sp>
    </p:spTree>
    <p:extLst>
      <p:ext uri="{BB962C8B-B14F-4D97-AF65-F5344CB8AC3E}">
        <p14:creationId xmlns:p14="http://schemas.microsoft.com/office/powerpoint/2010/main" val="331375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ACB8E-7AEA-43A9-8186-BCE86121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Schizofrenia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4CF1E-F879-4D0A-A0A8-7D6423107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388970" cy="3416300"/>
          </a:xfrm>
        </p:spPr>
        <p:txBody>
          <a:bodyPr/>
          <a:lstStyle/>
          <a:p>
            <a:r>
              <a:rPr lang="pl-PL" dirty="0"/>
              <a:t>Przyczyny – nie są do końca znane; w rozwoju schizofrenii bierze się pod uwagę czynniki: neologiczne, genetyczne, psychologiczne </a:t>
            </a:r>
          </a:p>
          <a:p>
            <a:r>
              <a:rPr lang="pl-PL" dirty="0"/>
              <a:t>Profilaktyka – brak </a:t>
            </a:r>
          </a:p>
          <a:p>
            <a:r>
              <a:rPr lang="pl-PL" dirty="0"/>
              <a:t>Objawy – najczęściej pojawiają się między 15. a 35. rokiem życia; urojenia, omamy, </a:t>
            </a:r>
          </a:p>
          <a:p>
            <a:r>
              <a:rPr lang="pl-PL" dirty="0"/>
              <a:t>Diagnostyka – na podstawie obserwacji pacjenta; główne objawy muszą utrzymywać się przez minimum miesiąc aby stwierdzić chorobę</a:t>
            </a:r>
          </a:p>
          <a:p>
            <a:endParaRPr lang="pl-PL" dirty="0"/>
          </a:p>
        </p:txBody>
      </p:sp>
      <p:pic>
        <p:nvPicPr>
          <p:cNvPr id="3074" name="Picture 2" descr="Schizofrenia – objawy, przyczyny i leczenie - Poradnik Apteki Gemini">
            <a:extLst>
              <a:ext uri="{FF2B5EF4-FFF2-40B4-BE49-F238E27FC236}">
                <a16:creationId xmlns:a16="http://schemas.microsoft.com/office/drawing/2014/main" id="{4DE26642-8D15-40BB-A596-19AFCE033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39" y="3222625"/>
            <a:ext cx="3276504" cy="2178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75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FC83-3BDE-4BFA-8411-97609014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Depresja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88E6C-EFD7-4D86-BF5D-27B26CB25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427070" cy="3416300"/>
          </a:xfrm>
        </p:spPr>
        <p:txBody>
          <a:bodyPr/>
          <a:lstStyle/>
          <a:p>
            <a:r>
              <a:rPr lang="pl-PL" dirty="0"/>
              <a:t>Przyczyny – czynniki genetyczne, stres, leki podawane przy chorobie Parkinsona, uzależnienie od używek, zmiany hormonalne u kobiet</a:t>
            </a:r>
          </a:p>
          <a:p>
            <a:r>
              <a:rPr lang="pl-PL" dirty="0"/>
              <a:t>Profilaktyka – dbanie o relacje międzyludzkie, zdrowy sen, częsta aktywność fizyczna </a:t>
            </a:r>
          </a:p>
          <a:p>
            <a:r>
              <a:rPr lang="pl-PL" dirty="0"/>
              <a:t>Objawy – smutek, utrata zainteresowań, zmęczenie, zmiana apetytu, niepokój </a:t>
            </a:r>
          </a:p>
          <a:p>
            <a:r>
              <a:rPr lang="pl-PL" dirty="0"/>
              <a:t>Diagnostyka - na podstawie obserwacji pacjenta; główne objawy muszą utrzymywać się przez minimum dwa tygodnie aby stwierdzić chorobę</a:t>
            </a:r>
          </a:p>
          <a:p>
            <a:endParaRPr lang="pl-PL" dirty="0"/>
          </a:p>
        </p:txBody>
      </p:sp>
      <p:pic>
        <p:nvPicPr>
          <p:cNvPr id="4098" name="Picture 2" descr="Diagnoza: DEPRESJA - gdzie i jak leczyć depresję - PoradnikZdrowie.pl">
            <a:extLst>
              <a:ext uri="{FF2B5EF4-FFF2-40B4-BE49-F238E27FC236}">
                <a16:creationId xmlns:a16="http://schemas.microsoft.com/office/drawing/2014/main" id="{ACB34136-4637-4AA6-BF76-94254B968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476" y="3116262"/>
            <a:ext cx="3187699" cy="2390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68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2436-FFEC-4345-AC5B-1BCFD875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Epilepsja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EEC0-2670-4033-8890-9C3ED2EDD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827120" cy="3416300"/>
          </a:xfrm>
        </p:spPr>
        <p:txBody>
          <a:bodyPr/>
          <a:lstStyle/>
          <a:p>
            <a:r>
              <a:rPr lang="pl-PL" dirty="0"/>
              <a:t>Przyczyny – uraz głowy, nowotwór ośrodkowego układu nerwowego, stwardnienie rozsiane, udar</a:t>
            </a:r>
          </a:p>
          <a:p>
            <a:r>
              <a:rPr lang="pl-PL" dirty="0"/>
              <a:t>Profilaktyka – </a:t>
            </a:r>
          </a:p>
          <a:p>
            <a:r>
              <a:rPr lang="pl-PL" dirty="0"/>
              <a:t>Objawy – utrata przytomności, a następnie drgawki, piana z ust, przygryzienie języka, bezwiedne oddanie moczu</a:t>
            </a:r>
          </a:p>
          <a:p>
            <a:r>
              <a:rPr lang="pl-PL" dirty="0"/>
              <a:t>Diagnostyka – tomografia komputerowa, rezonans magnetyczny, </a:t>
            </a:r>
          </a:p>
        </p:txBody>
      </p:sp>
      <p:pic>
        <p:nvPicPr>
          <p:cNvPr id="5122" name="Picture 2" descr="Na czym polegają napady padaczkowe? - Choroby - Polki.pl">
            <a:extLst>
              <a:ext uri="{FF2B5EF4-FFF2-40B4-BE49-F238E27FC236}">
                <a16:creationId xmlns:a16="http://schemas.microsoft.com/office/drawing/2014/main" id="{D72AAD3F-9865-4737-9609-64A959018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525" y="3491904"/>
            <a:ext cx="2914650" cy="1639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274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6AA9-2E10-40A0-9096-1A02416F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Uzależnienia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9559A-BD35-419E-AE78-D220A7E08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141445" cy="34163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l-PL" b="0" i="0" dirty="0">
                <a:solidFill>
                  <a:schemeClr val="tx1"/>
                </a:solidFill>
                <a:effectLst/>
              </a:rPr>
              <a:t>Jest to nabyty stan zaburzenia zdrowia psychicznego i fizycznego, który charakteryzuje się okresowym lub stałym przymusem wykonywania określonej czynności lub zażywania psychoaktywnej substancji chemicznej.</a:t>
            </a:r>
            <a:endParaRPr lang="pl-PL" dirty="0">
              <a:solidFill>
                <a:schemeClr val="tx1"/>
              </a:solidFill>
            </a:endParaRPr>
          </a:p>
        </p:txBody>
      </p:sp>
      <p:pic>
        <p:nvPicPr>
          <p:cNvPr id="9218" name="Picture 2" descr="Uzależnienia, na których najwięcej tracimy jako społeczeństwo |  hyperreal.info">
            <a:extLst>
              <a:ext uri="{FF2B5EF4-FFF2-40B4-BE49-F238E27FC236}">
                <a16:creationId xmlns:a16="http://schemas.microsoft.com/office/drawing/2014/main" id="{ED988AE8-1FF1-40C8-B5AC-A14CA96CE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810" y="3361531"/>
            <a:ext cx="2605415" cy="19002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278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05F0-FDE7-4BCA-9553-8526AEDA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Czy smartfony i tablety mogą być szkodliwe dla układu nerwowego?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F844B-41AB-4A3C-9515-0934EA3E4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603500"/>
            <a:ext cx="7846171" cy="3416300"/>
          </a:xfrm>
        </p:spPr>
        <p:txBody>
          <a:bodyPr anchor="ctr">
            <a:normAutofit/>
          </a:bodyPr>
          <a:lstStyle/>
          <a:p>
            <a:pPr marL="0" indent="0" algn="ctr" fontAlgn="base">
              <a:buNone/>
            </a:pPr>
            <a:r>
              <a:rPr lang="pl-PL" sz="2400" b="0" i="0" dirty="0">
                <a:solidFill>
                  <a:srgbClr val="000000"/>
                </a:solidFill>
                <a:effectLst/>
              </a:rPr>
              <a:t>Telefony komórkowe emitują fale o częstotliwości radiowej oraz pola elektromagnetyczne o skrajnie niskiej częstotliwości, które mogą być pochłaniane przez mózg. Rozwijający się układ nerwowy u dzieci i nastolatków może być szczególnie wrażliwy na wpływ częstotliwości radiowej.</a:t>
            </a:r>
          </a:p>
        </p:txBody>
      </p:sp>
      <p:pic>
        <p:nvPicPr>
          <p:cNvPr id="10244" name="Picture 4" descr="Internet addiction, Fact of Fad? - Dianova">
            <a:extLst>
              <a:ext uri="{FF2B5EF4-FFF2-40B4-BE49-F238E27FC236}">
                <a16:creationId xmlns:a16="http://schemas.microsoft.com/office/drawing/2014/main" id="{2208157C-A096-442D-89A0-363EE55F5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6" y="3429000"/>
            <a:ext cx="2831404" cy="177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8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The Year in Biology | Quanta Magazine">
            <a:extLst>
              <a:ext uri="{FF2B5EF4-FFF2-40B4-BE49-F238E27FC236}">
                <a16:creationId xmlns:a16="http://schemas.microsoft.com/office/drawing/2014/main" id="{D848ABD7-C33B-4735-8830-CB174ACD1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4850" y="-161925"/>
            <a:ext cx="13371286" cy="701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27D95-4A0E-4D7E-AFA1-CFC5CCB18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1720850"/>
            <a:ext cx="8825659" cy="34163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4000" b="1" dirty="0">
                <a:solidFill>
                  <a:schemeClr val="bg1"/>
                </a:solidFill>
              </a:rPr>
              <a:t>Dziękujemy za uwagę</a:t>
            </a:r>
            <a:br>
              <a:rPr lang="pl-PL" sz="4000" b="1" dirty="0">
                <a:solidFill>
                  <a:schemeClr val="bg1"/>
                </a:solidFill>
              </a:rPr>
            </a:br>
            <a:r>
              <a:rPr lang="pl-PL" b="1" dirty="0">
                <a:solidFill>
                  <a:schemeClr val="bg1"/>
                </a:solidFill>
              </a:rPr>
              <a:t>Wykonali: Kuba Zbierański, Krzysztof Szywacz, Maciej Zając</a:t>
            </a:r>
            <a:endParaRPr lang="pl-PL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36CC-C358-4C57-BAE8-88AC67463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Higiena układu nerwowego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B1D4-DD39-4786-9FED-B250F74E6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l-PL" dirty="0"/>
              <a:t>Regularny i odpowiednio długi sen</a:t>
            </a:r>
          </a:p>
          <a:p>
            <a:r>
              <a:rPr lang="pl-PL" dirty="0"/>
              <a:t>Aktywność fizyczna</a:t>
            </a:r>
          </a:p>
          <a:p>
            <a:r>
              <a:rPr lang="pl-PL" dirty="0"/>
              <a:t>Zdrowa dieta</a:t>
            </a:r>
          </a:p>
          <a:p>
            <a:r>
              <a:rPr lang="pl-PL" dirty="0"/>
              <a:t>Unikanie czynników ryzyka chorób układu nerwowego</a:t>
            </a:r>
          </a:p>
        </p:txBody>
      </p:sp>
    </p:spTree>
    <p:extLst>
      <p:ext uri="{BB962C8B-B14F-4D97-AF65-F5344CB8AC3E}">
        <p14:creationId xmlns:p14="http://schemas.microsoft.com/office/powerpoint/2010/main" val="270221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A3869-018E-49CA-AB39-8B665253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Sen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F256E-15C0-4B78-8BEC-7D3E09D82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665196" cy="34163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2400" dirty="0">
                <a:solidFill>
                  <a:schemeClr val="tx1"/>
                </a:solidFill>
              </a:rPr>
              <a:t> Jest to stan czynnościowy ośrodkowego układu nerwowego, cyklicznie pojawiający się i przemijający w rytmie dobowym, podczas którego następuje zniesienie świadomości i bezruch</a:t>
            </a:r>
          </a:p>
        </p:txBody>
      </p:sp>
      <p:pic>
        <p:nvPicPr>
          <p:cNvPr id="6146" name="Picture 2" descr="Sennik - znaczenie i interpretacja snów - Mjakmama.pl">
            <a:extLst>
              <a:ext uri="{FF2B5EF4-FFF2-40B4-BE49-F238E27FC236}">
                <a16:creationId xmlns:a16="http://schemas.microsoft.com/office/drawing/2014/main" id="{1969E0AD-362A-47F9-AFF2-E86BE8C6A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89" y="3340100"/>
            <a:ext cx="2910152" cy="1943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530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2FD3-9033-445D-A70E-467FF53B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Znaczenie snu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DB38-D59A-4B5F-86DD-8927CB68F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Pamięć – podczas snu nastąpi utrwalenie informacji, których się nauczyliśmy w ciągu bieżącego dnia</a:t>
            </a:r>
          </a:p>
          <a:p>
            <a:r>
              <a:rPr lang="pl-PL" dirty="0"/>
              <a:t>Odpoczynek – podczas snu mięśnie się rozluźniają, a większość narządów wewnętrznych zmniejsza swoją aktywność</a:t>
            </a:r>
          </a:p>
          <a:p>
            <a:r>
              <a:rPr lang="pl-PL" dirty="0"/>
              <a:t>Wzrost – podczas snu wzrasta poziom hormonu wzrostu we krwi, co umożliwia osiągnięcie prawidłowego wzrostu </a:t>
            </a:r>
          </a:p>
          <a:p>
            <a:r>
              <a:rPr lang="pl-PL" dirty="0"/>
              <a:t>Ochrona mózgu – podczas snu następuje pobudzenie synaps niedostatecznie stymulowanych podczas czuwania, dzięki czemu nie następuje ich zanik</a:t>
            </a:r>
          </a:p>
        </p:txBody>
      </p:sp>
    </p:spTree>
    <p:extLst>
      <p:ext uri="{BB962C8B-B14F-4D97-AF65-F5344CB8AC3E}">
        <p14:creationId xmlns:p14="http://schemas.microsoft.com/office/powerpoint/2010/main" val="241895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A3D8-D01C-4096-8F37-355CCF8C1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Aktywność fizyczna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A2E2-3AA4-4163-A4EF-E852197CB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7484220" cy="341630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pl-PL" sz="2400" b="0" i="0" dirty="0">
                <a:solidFill>
                  <a:schemeClr val="tx1"/>
                </a:solidFill>
                <a:effectLst/>
                <a:latin typeface="Century Gothic" panose="020B0502020202020204" pitchFamily="34" charset="0"/>
              </a:rPr>
              <a:t>Układ nerwowy podczas ćwiczeń zwiększa między innymi koordynację ruchowo-mięśniową. Powtarzanie tych samych czynności często prowadzi do udoskonalenia techniki ruchów. Powoduje także polepszenie pamięci ruchowej. W zjawisko to zaangażowany jest przede wszystkim móżdżek, ale także kora mózgu.</a:t>
            </a:r>
            <a:endParaRPr lang="pl-PL" sz="24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500D27F-A28E-4147-8FEE-67AA3DBC5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38" y="3286125"/>
            <a:ext cx="3076575" cy="205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94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9D1C-687E-4034-B0A4-DF891D16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Zdrowa dieta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25495-99DB-4549-9212-EBFB29A3D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769971" cy="341630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pl-PL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Prawidłowe odżywianie ma znaczenie dla prawidłowego funkcjonowania organizmu człowieka, w tym także dla układu nerwowego i mózgu. Wiele składników codziennego jadłospisu wpływa na wzrost, rozwój i różnicowanie się komórek układu nerwowego.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entury Gothic" panose="020B0502020202020204" pitchFamily="34" charset="0"/>
              </a:rPr>
              <a:t>Dieta powinna być bogata w:</a:t>
            </a:r>
          </a:p>
          <a:p>
            <a:pPr>
              <a:buFontTx/>
              <a:buChar char="-"/>
            </a:pPr>
            <a:r>
              <a:rPr lang="pl-PL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Magnez</a:t>
            </a:r>
          </a:p>
          <a:p>
            <a:pPr>
              <a:buFontTx/>
              <a:buChar char="-"/>
            </a:pPr>
            <a:r>
              <a:rPr lang="pl-PL" dirty="0">
                <a:solidFill>
                  <a:srgbClr val="000000"/>
                </a:solidFill>
                <a:latin typeface="Century Gothic" panose="020B0502020202020204" pitchFamily="34" charset="0"/>
              </a:rPr>
              <a:t>Cynk</a:t>
            </a:r>
          </a:p>
          <a:p>
            <a:pPr>
              <a:buFontTx/>
              <a:buChar char="-"/>
            </a:pPr>
            <a:r>
              <a:rPr lang="pl-PL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Witaminy z grupy B</a:t>
            </a:r>
          </a:p>
        </p:txBody>
      </p:sp>
      <p:pic>
        <p:nvPicPr>
          <p:cNvPr id="8194" name="Picture 2" descr="Najlepsza sałatka na grilla - Przepis od Po Prostu Pycha">
            <a:extLst>
              <a:ext uri="{FF2B5EF4-FFF2-40B4-BE49-F238E27FC236}">
                <a16:creationId xmlns:a16="http://schemas.microsoft.com/office/drawing/2014/main" id="{2D157D1F-C162-40E3-B517-EB121022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326" y="3429000"/>
            <a:ext cx="3036956" cy="2025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32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ADBA-68B0-48C5-87B5-194AB72C5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Choroby układu nerwowego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5EA9-0373-40B4-91E0-399FE4E83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pl-PL" dirty="0"/>
              <a:t>Choroba Alzheimera </a:t>
            </a:r>
          </a:p>
          <a:p>
            <a:r>
              <a:rPr lang="pl-PL" dirty="0"/>
              <a:t>Choroba Parkinsona</a:t>
            </a:r>
          </a:p>
          <a:p>
            <a:r>
              <a:rPr lang="pl-PL" dirty="0"/>
              <a:t>Schizofrenia </a:t>
            </a:r>
          </a:p>
          <a:p>
            <a:r>
              <a:rPr lang="pl-PL" dirty="0"/>
              <a:t>Depresja </a:t>
            </a:r>
          </a:p>
          <a:p>
            <a:r>
              <a:rPr lang="pl-PL" dirty="0"/>
              <a:t>Epilepsja</a:t>
            </a:r>
          </a:p>
        </p:txBody>
      </p:sp>
    </p:spTree>
    <p:extLst>
      <p:ext uri="{BB962C8B-B14F-4D97-AF65-F5344CB8AC3E}">
        <p14:creationId xmlns:p14="http://schemas.microsoft.com/office/powerpoint/2010/main" val="426816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BC95-500E-412A-8CBF-C08006E1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Choroba Alzheimera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3F1A-A176-4E5B-BA49-0D5C638A2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370046" cy="3416300"/>
          </a:xfrm>
        </p:spPr>
        <p:txBody>
          <a:bodyPr anchor="ctr"/>
          <a:lstStyle/>
          <a:p>
            <a:r>
              <a:rPr lang="pl-PL" dirty="0"/>
              <a:t>Przyczyna – w mózgu powstają nieprawidłowe gromadzenie się białek w komórkach mózgowych i wokół nich (amyloid, tau)</a:t>
            </a:r>
          </a:p>
          <a:p>
            <a:r>
              <a:rPr lang="pl-PL" dirty="0">
                <a:solidFill>
                  <a:schemeClr val="tx1"/>
                </a:solidFill>
              </a:rPr>
              <a:t>Profilaktyka – choroby tej nie da się uniknąć, natomiast można spowolnić proces jej postępowania</a:t>
            </a:r>
          </a:p>
          <a:p>
            <a:r>
              <a:rPr lang="pl-PL" dirty="0"/>
              <a:t>Objawy – zaburzenia pamięci, afazja (zaburzenie mowy), niezdolność wykonywania wyuczonych ruchów</a:t>
            </a:r>
          </a:p>
          <a:p>
            <a:r>
              <a:rPr lang="pl-PL" dirty="0"/>
              <a:t>Diagnostyka – tomografia komputerowa, </a:t>
            </a:r>
            <a:r>
              <a:rPr lang="pl-PL" dirty="0">
                <a:solidFill>
                  <a:schemeClr val="tx1"/>
                </a:solidFill>
              </a:rPr>
              <a:t>magnetyczny rezonans jądrowy, przesiewowy test neuropsychologiczny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B707A6-A798-4B76-9582-0ED43AC85242}"/>
              </a:ext>
            </a:extLst>
          </p:cNvPr>
          <p:cNvGrpSpPr/>
          <p:nvPr/>
        </p:nvGrpSpPr>
        <p:grpSpPr>
          <a:xfrm>
            <a:off x="9763858" y="2323620"/>
            <a:ext cx="2210972" cy="3976059"/>
            <a:chOff x="9382858" y="2322083"/>
            <a:chExt cx="2210972" cy="39760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A53D14-EB2D-48E9-9FE2-6D2CCEE13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82859" y="2322083"/>
              <a:ext cx="2210971" cy="198956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1F663F-B271-4656-BB51-B386199D6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2858" y="4311650"/>
              <a:ext cx="2210971" cy="19864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66806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7AB1-7A7D-4AD6-98C3-CE372120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b="1" dirty="0"/>
              <a:t>Choroba Parkinsona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67B78-797C-4D3F-9A2F-FB402118A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7665195" cy="3416300"/>
          </a:xfrm>
        </p:spPr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Przyczyna – </a:t>
            </a:r>
            <a:r>
              <a:rPr lang="pl-PL" i="0" dirty="0">
                <a:solidFill>
                  <a:schemeClr val="tx1"/>
                </a:solidFill>
                <a:effectLst/>
              </a:rPr>
              <a:t>obumieranie komórek nerwowych znajdujących się w części mózgu zwanej istotą czarną. Neurony te w prawidłowych warunkach wydzielają dopaminę</a:t>
            </a:r>
          </a:p>
          <a:p>
            <a:r>
              <a:rPr lang="pl-PL" dirty="0">
                <a:solidFill>
                  <a:schemeClr val="tx1"/>
                </a:solidFill>
              </a:rPr>
              <a:t>Profilaktyka – choroby tej nie da się uniknąć</a:t>
            </a:r>
          </a:p>
          <a:p>
            <a:r>
              <a:rPr lang="pl-PL" dirty="0">
                <a:solidFill>
                  <a:schemeClr val="tx1"/>
                </a:solidFill>
              </a:rPr>
              <a:t>Objawy – drżenie kończyn, spowolnienie ruchowe, sztywność mięśni, utrata zdolności precyzyjnego wykonywania ruchów</a:t>
            </a:r>
          </a:p>
          <a:p>
            <a:r>
              <a:rPr lang="pl-PL" dirty="0">
                <a:solidFill>
                  <a:schemeClr val="tx1"/>
                </a:solidFill>
              </a:rPr>
              <a:t>Diagnostyka – obserwacja pacjenta, tomografia komputerowa, magnetyczny rezonans jądrowy </a:t>
            </a:r>
          </a:p>
        </p:txBody>
      </p:sp>
      <p:pic>
        <p:nvPicPr>
          <p:cNvPr id="2050" name="Picture 2" descr="Jakie objawy są charakterystyczne dla choroby Parkinsona?">
            <a:extLst>
              <a:ext uri="{FF2B5EF4-FFF2-40B4-BE49-F238E27FC236}">
                <a16:creationId xmlns:a16="http://schemas.microsoft.com/office/drawing/2014/main" id="{B3A6AD6D-FB20-4540-93CE-96551B85A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859" y="3300941"/>
            <a:ext cx="3040878" cy="20214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125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163</TotalTime>
  <Words>603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Higiena i choroby układu nerwowego</vt:lpstr>
      <vt:lpstr>Higiena układu nerwowego</vt:lpstr>
      <vt:lpstr>Sen</vt:lpstr>
      <vt:lpstr>Znaczenie snu</vt:lpstr>
      <vt:lpstr>Aktywność fizyczna</vt:lpstr>
      <vt:lpstr>Zdrowa dieta</vt:lpstr>
      <vt:lpstr>Choroby układu nerwowego</vt:lpstr>
      <vt:lpstr>Choroba Alzheimera </vt:lpstr>
      <vt:lpstr>Choroba Parkinsona</vt:lpstr>
      <vt:lpstr>Schizofrenia </vt:lpstr>
      <vt:lpstr>Depresja </vt:lpstr>
      <vt:lpstr>Epilepsja</vt:lpstr>
      <vt:lpstr>Uzależnienia </vt:lpstr>
      <vt:lpstr>Czy smartfony i tablety mogą być szkodliwe dla układu nerwowego?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Higiena i choroby układu nerwowego</dc:title>
  <dc:creator>Kuba Zbierański</dc:creator>
  <cp:lastModifiedBy>Kuba Zbierański</cp:lastModifiedBy>
  <cp:revision>11</cp:revision>
  <dcterms:created xsi:type="dcterms:W3CDTF">2022-04-10T19:03:30Z</dcterms:created>
  <dcterms:modified xsi:type="dcterms:W3CDTF">2022-04-10T21:47:14Z</dcterms:modified>
</cp:coreProperties>
</file>